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8" r:id="rId5"/>
    <p:sldId id="258" r:id="rId6"/>
    <p:sldId id="269" r:id="rId7"/>
    <p:sldId id="270" r:id="rId8"/>
    <p:sldId id="271" r:id="rId9"/>
    <p:sldId id="259" r:id="rId10"/>
    <p:sldId id="267" r:id="rId11"/>
    <p:sldId id="275" r:id="rId12"/>
    <p:sldId id="276" r:id="rId13"/>
    <p:sldId id="277" r:id="rId14"/>
    <p:sldId id="262" r:id="rId15"/>
    <p:sldId id="263" r:id="rId16"/>
    <p:sldId id="264" r:id="rId17"/>
    <p:sldId id="26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2F5683-A410-4DE5-B57F-C84492DA405D}">
          <p14:sldIdLst>
            <p14:sldId id="256"/>
            <p14:sldId id="257"/>
            <p14:sldId id="268"/>
            <p14:sldId id="258"/>
            <p14:sldId id="269"/>
            <p14:sldId id="270"/>
          </p14:sldIdLst>
        </p14:section>
        <p14:section name="Untitled Section" id="{8F452FFC-50F7-4687-8980-5DD07FA3DA87}">
          <p14:sldIdLst>
            <p14:sldId id="271"/>
            <p14:sldId id="259"/>
            <p14:sldId id="267"/>
            <p14:sldId id="275"/>
            <p14:sldId id="276"/>
            <p14:sldId id="277"/>
            <p14:sldId id="262"/>
            <p14:sldId id="263"/>
            <p14:sldId id="264"/>
            <p14:sldId id="265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6CD9E-C954-406F-965B-A51CEA70B519}" v="85" dt="2023-04-07T07:47:39.911"/>
    <p1510:client id="{BF839995-0295-48AF-9FC8-9B0246A5BF25}" v="16" dt="2023-04-07T22:30:47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2CCF-0D4E-0E1B-A833-4BC0F761D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B935D-E0E7-CF74-5501-7AAE6B3B0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4D08A-6890-00F7-B279-484576DC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DD01C-8603-EF94-8998-BD7D4849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14EE-91D9-6A2F-2ACE-4536C54B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7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B209-791A-36D4-42DA-143FE882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3E352-8668-B49A-CB2C-CA557E500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6755A-D048-4E36-7EB0-4B6B079A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84D0C-B497-D736-BE3E-4A276CE4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5AA70-6051-FD7D-78CF-66BCC9A5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8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91B0F-A336-2CB6-0D44-4837AE437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C5661-5E62-5568-2526-59B325D63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A718A-BDA8-3656-1F4B-EFBDAE27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4067B-D00F-E3D4-FCD4-9C7CCA2A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545DA-8DDB-2CD0-38B8-64E0568B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23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22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78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93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9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3843-8EC9-549E-7788-BF8A0732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E7B19-0F40-F194-18D6-D6F5F2E08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9902-C437-B1AE-B984-B9CE04CB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0EB38-23D9-7389-6AD7-9BC1A890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600CC-326E-ECEE-B00D-5099306F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41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81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2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1315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1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60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98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5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5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48AE-D33F-AED9-1585-D8822107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23B87-469C-678B-0768-2496DB20F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D1D3F-BF64-4214-86C8-E076B75F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7D05D-6F1D-F49D-0817-3E52B43E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BBBFF-FE93-1D47-B4F2-65783F9E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2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D119-A503-E7E7-9855-487B8E30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868A1-CF3C-6538-CB0D-3C24E8A46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BB194-73A3-A64C-BF92-58596E312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10E13-901D-925C-4727-DE0614E6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FB485-2C72-E71E-338A-A0D39681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3C12D-82BB-EC7E-D237-9032870D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1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DBBE-327C-3C00-BC6A-9D28C560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988E7-BB15-41C9-25A3-4D2D70822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90C04-39F2-0B93-C8E3-180F9B419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FAF02-131D-956D-022E-927E56A3C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4F489-759B-2AB0-1DD2-4134842CB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E77DC-9879-1EB3-7A7E-34B5ED86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AA92C-B617-BC77-2B17-78345048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2C043-83D7-A419-B070-7D3B726F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28C1-FCC7-01F5-F46C-9E5E4989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A9956-57BE-055C-C0DD-9887DC89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B24F8-BB58-F284-0093-8106E3BE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E1342-AC7D-E8A9-7CDB-CBB0FAE9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9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C547E-BB06-7F78-4FCD-DE63A492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983B6-93D6-2C3C-1D51-9BEF4B0C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59963-8BEF-2067-0ABA-4F92DF84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24B3-4893-71F4-6906-78442112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33AF-48B4-D20B-3266-BB1207EF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234C9-6B3E-AA04-ABAC-359B99980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BED06-A5DD-F141-80DF-70DA9F6B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3CFE-D05C-5D73-6C9B-81C249C7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B1C0E-18E4-6558-152A-26C61E03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2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EAFA-4437-CDA9-C2FC-2AE92DE7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31B5B5-81EA-3EEE-6D90-246929CB1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F578C-2508-18B3-BDFF-C32E4A35A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27F86-CE98-62BC-F752-6A02DC4E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2DC7B-C3B4-DADE-D2F3-D6A0DB16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8B31E-4EFE-5B1C-8C38-8929A7F5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7B002-E02C-DC68-4930-13EEC045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5CF15-8620-1F66-0B9F-5610CD63E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93E66-C2E5-F4E4-F0BA-D46E022E0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82E75-C366-0A3B-ECEA-FC7DED3A5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D957-7B09-CCCA-1386-3B9510B9A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0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6E3EEA-5EC5-424E-8627-0E2C0A089B1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A471B-FC1C-46C1-8D1E-13DB04D3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20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U debuts new logo">
            <a:extLst>
              <a:ext uri="{FF2B5EF4-FFF2-40B4-BE49-F238E27FC236}">
                <a16:creationId xmlns:a16="http://schemas.microsoft.com/office/drawing/2014/main" id="{7FC8BF66-42A8-9EE4-2EE7-B7B5F613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306824"/>
            <a:ext cx="1185664" cy="20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BB464E-4039-A1CB-DE06-750DB1CF2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Twin Image Removal in Holography Via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22303-BF96-FC95-D649-A041F13F0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Marshall Hammond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Mentor: Christopher Mann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Applied Physics and Materials Science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Northern Arizona University</a:t>
            </a:r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110B264-4B91-F7C3-8B51-7D2221A82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250" y="4459139"/>
            <a:ext cx="1699163" cy="226838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82AD3A-621F-3FCA-A675-09FD5915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68" y="380013"/>
            <a:ext cx="1699163" cy="178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9692F4-291A-236B-6CD5-24BD36FA8FF9}"/>
              </a:ext>
            </a:extLst>
          </p:cNvPr>
          <p:cNvSpPr txBox="1"/>
          <p:nvPr/>
        </p:nvSpPr>
        <p:spPr>
          <a:xfrm>
            <a:off x="323273" y="5957455"/>
            <a:ext cx="600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Arizona NASA Space Grant Symposium April 22 2023</a:t>
            </a:r>
          </a:p>
        </p:txBody>
      </p:sp>
    </p:spTree>
    <p:extLst>
      <p:ext uri="{BB962C8B-B14F-4D97-AF65-F5344CB8AC3E}">
        <p14:creationId xmlns:p14="http://schemas.microsoft.com/office/powerpoint/2010/main" val="143366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07EA77A-4E34-C9FE-F710-D459D4C3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45" y="5144655"/>
            <a:ext cx="1185668" cy="1582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2B6743-A97F-5D6F-44F7-F0B076876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318" y="1507788"/>
            <a:ext cx="7540326" cy="52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30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07EA77A-4E34-C9FE-F710-D459D4C3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45" y="5144655"/>
            <a:ext cx="1185668" cy="1582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43A815-D673-6C75-3098-0B2E38C4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08" y="1331401"/>
            <a:ext cx="8014240" cy="53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2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07EA77A-4E34-C9FE-F710-D459D4C3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45" y="5144655"/>
            <a:ext cx="1185668" cy="1582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F178A7-72C6-4BDB-A6C2-2BA61B3B9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23" y="1581265"/>
            <a:ext cx="4415813" cy="4700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7D425-0135-A731-9DC3-FF427C76F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151" y="1581265"/>
            <a:ext cx="4415812" cy="47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4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6" name="Content Placeholder 5" descr="A picture containing text, crossword puzzle, scoreboard&#10;&#10;Description automatically generated">
            <a:extLst>
              <a:ext uri="{FF2B5EF4-FFF2-40B4-BE49-F238E27FC236}">
                <a16:creationId xmlns:a16="http://schemas.microsoft.com/office/drawing/2014/main" id="{3E5283FC-406E-E0AF-E725-421CED587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06" y="1618364"/>
            <a:ext cx="4193116" cy="4463639"/>
          </a:xfrm>
        </p:spPr>
      </p:pic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07EA77A-4E34-C9FE-F710-D459D4C33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45" y="5144655"/>
            <a:ext cx="1185668" cy="1582868"/>
          </a:xfrm>
          <a:prstGeom prst="rect">
            <a:avLst/>
          </a:prstGeom>
        </p:spPr>
      </p:pic>
      <p:pic>
        <p:nvPicPr>
          <p:cNvPr id="8" name="Picture 7" descr="A picture containing text, outdoor, apartment building&#10;&#10;Description automatically generated">
            <a:extLst>
              <a:ext uri="{FF2B5EF4-FFF2-40B4-BE49-F238E27FC236}">
                <a16:creationId xmlns:a16="http://schemas.microsoft.com/office/drawing/2014/main" id="{BAC4B27A-B430-DE10-69EC-9C89C3A63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39" y="1569204"/>
            <a:ext cx="4239297" cy="45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2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Future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81043-DD38-90A9-4C6F-91FCC5F0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9654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Gather enough real data to train effectively on a sample type and get precise results (500 – 2000+ samples)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Utilize the neural network to create mass amounts of hologram data for other projects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single image holography for use with phone cameras for ease of use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78AA271-0C7B-10BB-9A31-A1A740C3C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45" y="5144655"/>
            <a:ext cx="1185668" cy="1582868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93196CB-8135-F825-FCA4-D478314A7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53" y="608316"/>
            <a:ext cx="3991493" cy="50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88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81043-DD38-90A9-4C6F-91FCC5F04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Christopher Mann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Applied Physics and Materials Science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Arizona NASA Space Grant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Northern Arizona University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Jaraba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E1E6C16-9879-621B-1240-4567BE3E5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4052332"/>
            <a:ext cx="2003887" cy="267519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2F5D6E4-8B22-79CE-1C8C-1B12A6DA3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" y="4424188"/>
            <a:ext cx="1963943" cy="2068687"/>
          </a:xfrm>
          <a:prstGeom prst="rect">
            <a:avLst/>
          </a:prstGeom>
        </p:spPr>
      </p:pic>
      <p:pic>
        <p:nvPicPr>
          <p:cNvPr id="6" name="Picture 2" descr="NAU debuts new logo">
            <a:extLst>
              <a:ext uri="{FF2B5EF4-FFF2-40B4-BE49-F238E27FC236}">
                <a16:creationId xmlns:a16="http://schemas.microsoft.com/office/drawing/2014/main" id="{974534D0-A896-E541-C083-CECB5D26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68" y="4383556"/>
            <a:ext cx="1185664" cy="20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8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921" y="2328194"/>
            <a:ext cx="6156158" cy="220161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4F48775-A1AB-C7F1-8CD3-CE327825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78" y="4884694"/>
            <a:ext cx="1070073" cy="17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Other Future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81043-DD38-90A9-4C6F-91FCC5F0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10750" cy="4351338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value machine learning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normally cut in half when the change in error is very small (&lt;.001%)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allows the phase to change enough to find the real value without getting stuck and also still converge enough for a precise reading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far from optimal and can take 50-250 algorithm iterations to converge maximally without overfitting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Adaptive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calculations could considerably speed up phase retrieval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78AA271-0C7B-10BB-9A31-A1A740C3C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45" y="5144655"/>
            <a:ext cx="1185668" cy="15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holography?</a:t>
            </a:r>
          </a:p>
        </p:txBody>
      </p:sp>
      <p:pic>
        <p:nvPicPr>
          <p:cNvPr id="5" name="Content Placeholder 4" descr="A picture containing indoor, automaton&#10;&#10;Description automatically generated">
            <a:extLst>
              <a:ext uri="{FF2B5EF4-FFF2-40B4-BE49-F238E27FC236}">
                <a16:creationId xmlns:a16="http://schemas.microsoft.com/office/drawing/2014/main" id="{D43CD7CB-D512-8494-3A25-0638AEF79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58" y="451462"/>
            <a:ext cx="4912077" cy="2456039"/>
          </a:xfrm>
        </p:spPr>
      </p:pic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467FB4A-A46D-F5DF-3E9D-D303B25AA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23" y="3113721"/>
            <a:ext cx="3410962" cy="3712090"/>
          </a:xfrm>
          <a:prstGeom prst="rect">
            <a:avLst/>
          </a:prstGeom>
        </p:spPr>
      </p:pic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4613491-74AD-2A84-778F-EF57C4E63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45" y="5144655"/>
            <a:ext cx="1185668" cy="15828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B451C2-B434-6EEB-3141-61CF2D871F78}"/>
              </a:ext>
            </a:extLst>
          </p:cNvPr>
          <p:cNvSpPr txBox="1">
            <a:spLocks/>
          </p:cNvSpPr>
          <p:nvPr/>
        </p:nvSpPr>
        <p:spPr>
          <a:xfrm>
            <a:off x="838200" y="18124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Holograms are not a 3D projection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9D7B42-A5EB-ED56-895C-DEE1417E0F71}"/>
              </a:ext>
            </a:extLst>
          </p:cNvPr>
          <p:cNvSpPr txBox="1">
            <a:spLocks/>
          </p:cNvSpPr>
          <p:nvPr/>
        </p:nvSpPr>
        <p:spPr>
          <a:xfrm>
            <a:off x="756265" y="3109048"/>
            <a:ext cx="5441335" cy="309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 modern imaging technique that can capture 3D information of samples.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typically captured using a laser or other known wave source.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B94B2-F51C-B48A-FADA-C2E530D4126B}"/>
              </a:ext>
            </a:extLst>
          </p:cNvPr>
          <p:cNvSpPr txBox="1"/>
          <p:nvPr/>
        </p:nvSpPr>
        <p:spPr>
          <a:xfrm>
            <a:off x="6421727" y="2907501"/>
            <a:ext cx="5441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https://cdn.mos.cms.futurecdn.net/2UVE74H56mgtWn7St5VsVS-1920-80.jpg.webp</a:t>
            </a:r>
          </a:p>
        </p:txBody>
      </p:sp>
    </p:spTree>
    <p:extLst>
      <p:ext uri="{BB962C8B-B14F-4D97-AF65-F5344CB8AC3E}">
        <p14:creationId xmlns:p14="http://schemas.microsoft.com/office/powerpoint/2010/main" val="10086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3DE44AC-365F-D888-9FED-62C218236E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62" y="2461571"/>
            <a:ext cx="5943600" cy="3801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Line Hologram capture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4C08E21-014B-58AE-116A-35EDB299C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45" y="5144655"/>
            <a:ext cx="1185668" cy="15828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6A7EA3-929F-3891-7C64-49012A8D0C2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setup such as this is used to capture 8-12 holograms at different z distances                                                                             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laser is aimed through                                                                    the sample and the distance                                                              between sample and camera                                                            is the reconstruction distance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camera records                                                                          the intensity of the image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5030B-C59F-A271-24BE-0DCEE5C7F1BF}"/>
              </a:ext>
            </a:extLst>
          </p:cNvPr>
          <p:cNvSpPr txBox="1"/>
          <p:nvPr/>
        </p:nvSpPr>
        <p:spPr>
          <a:xfrm>
            <a:off x="4922622" y="6358191"/>
            <a:ext cx="265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Reconstructed image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F8B3C66-9F33-8FF0-FED6-919E1B6D8591}"/>
              </a:ext>
            </a:extLst>
          </p:cNvPr>
          <p:cNvSpPr/>
          <p:nvPr/>
        </p:nvSpPr>
        <p:spPr>
          <a:xfrm rot="12720237">
            <a:off x="6270080" y="4772746"/>
            <a:ext cx="485282" cy="1673323"/>
          </a:xfrm>
          <a:prstGeom prst="downArrow">
            <a:avLst>
              <a:gd name="adj1" fmla="val 24172"/>
              <a:gd name="adj2" fmla="val 3460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Hologram Example</a:t>
            </a:r>
          </a:p>
        </p:txBody>
      </p:sp>
      <p:pic>
        <p:nvPicPr>
          <p:cNvPr id="6" name="Content Placeholder 5" descr="A picture containing text, apartment building&#10;&#10;Description automatically generated">
            <a:extLst>
              <a:ext uri="{FF2B5EF4-FFF2-40B4-BE49-F238E27FC236}">
                <a16:creationId xmlns:a16="http://schemas.microsoft.com/office/drawing/2014/main" id="{18FC4771-51B9-FCAF-BD21-8AEDDA794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73" y="2324713"/>
            <a:ext cx="3541065" cy="3541065"/>
          </a:xfrm>
        </p:spPr>
      </p:pic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4C08E21-014B-58AE-116A-35EDB299C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26" y="86572"/>
            <a:ext cx="1101013" cy="146985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E2621B6-D7CA-D669-A4B2-4CCAD97B3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3" y="2320096"/>
            <a:ext cx="3541065" cy="354106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6A7EA3-929F-3891-7C64-49012A8D0C2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retrieval is critical to remove the twin image (noise)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99AFAE8-400E-CD05-F04E-D97AECDC65B2}"/>
              </a:ext>
            </a:extLst>
          </p:cNvPr>
          <p:cNvSpPr/>
          <p:nvPr/>
        </p:nvSpPr>
        <p:spPr>
          <a:xfrm rot="17244770">
            <a:off x="5408021" y="5007338"/>
            <a:ext cx="988471" cy="643849"/>
          </a:xfrm>
          <a:prstGeom prst="rightArrow">
            <a:avLst>
              <a:gd name="adj1" fmla="val 38401"/>
              <a:gd name="adj2" fmla="val 391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15C15-9C38-FCF2-7749-DC5CEB91FCAB}"/>
              </a:ext>
            </a:extLst>
          </p:cNvPr>
          <p:cNvSpPr txBox="1"/>
          <p:nvPr/>
        </p:nvSpPr>
        <p:spPr>
          <a:xfrm>
            <a:off x="347743" y="5996612"/>
            <a:ext cx="4046541" cy="36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 of focus raw hologram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C260B-1077-7F63-6276-9654FBF7B04A}"/>
              </a:ext>
            </a:extLst>
          </p:cNvPr>
          <p:cNvSpPr txBox="1"/>
          <p:nvPr/>
        </p:nvSpPr>
        <p:spPr>
          <a:xfrm>
            <a:off x="4224918" y="5944858"/>
            <a:ext cx="349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Focused Hologram with twin image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8EA4F04-832E-28B0-D548-722F1ECACC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90" y="2320096"/>
            <a:ext cx="3915932" cy="372478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F6ED28A-CFF1-32A4-9617-77AD6031E2C9}"/>
              </a:ext>
            </a:extLst>
          </p:cNvPr>
          <p:cNvSpPr/>
          <p:nvPr/>
        </p:nvSpPr>
        <p:spPr>
          <a:xfrm rot="9415105">
            <a:off x="7254733" y="2164464"/>
            <a:ext cx="928938" cy="697619"/>
          </a:xfrm>
          <a:prstGeom prst="rightArrow">
            <a:avLst>
              <a:gd name="adj1" fmla="val 38401"/>
              <a:gd name="adj2" fmla="val 391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DC706-D897-F785-8C2B-EC413F7C937D}"/>
              </a:ext>
            </a:extLst>
          </p:cNvPr>
          <p:cNvSpPr txBox="1"/>
          <p:nvPr/>
        </p:nvSpPr>
        <p:spPr>
          <a:xfrm>
            <a:off x="8071190" y="5965193"/>
            <a:ext cx="404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Focus Twin Image Removed Hologram</a:t>
            </a:r>
          </a:p>
        </p:txBody>
      </p:sp>
    </p:spTree>
    <p:extLst>
      <p:ext uri="{BB962C8B-B14F-4D97-AF65-F5344CB8AC3E}">
        <p14:creationId xmlns:p14="http://schemas.microsoft.com/office/powerpoint/2010/main" val="169896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Amplitude and Phase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4C08E21-014B-58AE-116A-35EDB299C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45" y="5144655"/>
            <a:ext cx="1185668" cy="15828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6A7EA3-929F-3891-7C64-49012A8D0C2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Cameras only capture the intensity which is related to the amplitude and cannot directly record the phase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phase is critical for a full in focus reconstruction and 3D perception and depth information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is indirectly captured from the interference patterns the sample creates and can be reverse engineered and found that way</a:t>
            </a:r>
          </a:p>
        </p:txBody>
      </p:sp>
    </p:spTree>
    <p:extLst>
      <p:ext uri="{BB962C8B-B14F-4D97-AF65-F5344CB8AC3E}">
        <p14:creationId xmlns:p14="http://schemas.microsoft.com/office/powerpoint/2010/main" val="272246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Phase Retrieval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72E8612-29A1-92BA-D6BD-2B661DC36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565" y="5257800"/>
            <a:ext cx="1185668" cy="1582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F9A606-0A80-94B1-BEFB-F154037C6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1600200"/>
                <a:ext cx="10896601" cy="5257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 Gabor holography, part of the incoming wave reaching the sample is scattered and propagates to the sensor. A hologram then results from the interference of this scattered wave with the un-scattered background reference wave. The interference between the object wave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transmitted by the object located at the object plane and the reference wave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recorded in the hologram plane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interference pattern is mathematically described by: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the last two terms are the holographic virtual and real images and * denotes the complex conjugate. Either holographic term contains the phase information. Suppression of the dc term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the twin image term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), may be achieved through a iterative phase-retrieval process.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F9A606-0A80-94B1-BEFB-F154037C6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600200"/>
                <a:ext cx="10896601" cy="5257800"/>
              </a:xfrm>
              <a:prstGeom prst="rect">
                <a:avLst/>
              </a:prstGeom>
              <a:blipFill>
                <a:blip r:embed="rId3"/>
                <a:stretch>
                  <a:fillRect l="-839" t="-2668" r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55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Phase Retrieval in Action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72E8612-29A1-92BA-D6BD-2B661DC36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565" y="5257800"/>
            <a:ext cx="1185668" cy="1582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6E13A-5340-50B8-C71D-1E6C62C2AB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690687"/>
                <a:ext cx="5095861" cy="47425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Holograms can be represented as an amplitude at an angle where part of the hologram is imaginary.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 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Φ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This allows for complex wave propagation</a:t>
                </a: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6E13A-5340-50B8-C71D-1E6C62C2A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7"/>
                <a:ext cx="5095861" cy="4742519"/>
              </a:xfrm>
              <a:prstGeom prst="rect">
                <a:avLst/>
              </a:prstGeom>
              <a:blipFill>
                <a:blip r:embed="rId3"/>
                <a:stretch>
                  <a:fillRect l="-2392" t="-2185" r="-4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E74BAF-5C56-2053-36F3-99E92BFF9CA2}"/>
              </a:ext>
            </a:extLst>
          </p:cNvPr>
          <p:cNvSpPr txBox="1">
            <a:spLocks/>
          </p:cNvSpPr>
          <p:nvPr/>
        </p:nvSpPr>
        <p:spPr>
          <a:xfrm>
            <a:off x="838200" y="5733873"/>
            <a:ext cx="10515600" cy="69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265692-9562-77D3-3BD9-358A825CF792}"/>
              </a:ext>
            </a:extLst>
          </p:cNvPr>
          <p:cNvGrpSpPr/>
          <p:nvPr/>
        </p:nvGrpSpPr>
        <p:grpSpPr>
          <a:xfrm>
            <a:off x="5806662" y="1383559"/>
            <a:ext cx="5812076" cy="3874241"/>
            <a:chOff x="2888364" y="2121100"/>
            <a:chExt cx="5812076" cy="387424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4AD475-BA44-36F0-9303-5BE291DAE580}"/>
                </a:ext>
              </a:extLst>
            </p:cNvPr>
            <p:cNvGrpSpPr/>
            <p:nvPr/>
          </p:nvGrpSpPr>
          <p:grpSpPr>
            <a:xfrm>
              <a:off x="2888364" y="2121100"/>
              <a:ext cx="5812076" cy="3268090"/>
              <a:chOff x="2722993" y="2247559"/>
              <a:chExt cx="5812076" cy="3268090"/>
            </a:xfrm>
          </p:grpSpPr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2AFFD4E9-DDEF-7EC3-561F-D52631C15E1D}"/>
                  </a:ext>
                </a:extLst>
              </p:cNvPr>
              <p:cNvSpPr/>
              <p:nvPr/>
            </p:nvSpPr>
            <p:spPr>
              <a:xfrm rot="941980">
                <a:off x="5305920" y="3268071"/>
                <a:ext cx="3229149" cy="1848257"/>
              </a:xfrm>
              <a:prstGeom prst="parallelogram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966B03E3-E825-6710-FE56-AAE52474C6B5}"/>
                  </a:ext>
                </a:extLst>
              </p:cNvPr>
              <p:cNvSpPr/>
              <p:nvPr/>
            </p:nvSpPr>
            <p:spPr>
              <a:xfrm rot="941980">
                <a:off x="4686349" y="3667392"/>
                <a:ext cx="3229149" cy="1848257"/>
              </a:xfrm>
              <a:prstGeom prst="parallelogram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A0DE9713-E1D7-CFA2-5792-2E59E485CA66}"/>
                  </a:ext>
                </a:extLst>
              </p:cNvPr>
              <p:cNvSpPr/>
              <p:nvPr/>
            </p:nvSpPr>
            <p:spPr>
              <a:xfrm rot="12279312">
                <a:off x="3575294" y="3523457"/>
                <a:ext cx="1228725" cy="685800"/>
              </a:xfrm>
              <a:prstGeom prst="rightArrow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05654705-AE9D-6D7E-3D7B-0607F2EAB9A4}"/>
                  </a:ext>
                </a:extLst>
              </p:cNvPr>
              <p:cNvSpPr/>
              <p:nvPr/>
            </p:nvSpPr>
            <p:spPr>
              <a:xfrm rot="1308796">
                <a:off x="4389209" y="2584708"/>
                <a:ext cx="1228725" cy="685800"/>
              </a:xfrm>
              <a:prstGeom prst="rightArrow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74288-DBF5-B34F-3112-ABF017AA738B}"/>
                  </a:ext>
                </a:extLst>
              </p:cNvPr>
              <p:cNvSpPr txBox="1"/>
              <p:nvPr/>
            </p:nvSpPr>
            <p:spPr>
              <a:xfrm>
                <a:off x="3686211" y="4192199"/>
                <a:ext cx="695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FFT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6E64F-7A37-72F8-5751-D4CF51664855}"/>
                  </a:ext>
                </a:extLst>
              </p:cNvPr>
              <p:cNvSpPr txBox="1"/>
              <p:nvPr/>
            </p:nvSpPr>
            <p:spPr>
              <a:xfrm>
                <a:off x="4510587" y="3080306"/>
                <a:ext cx="695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IFFT</a:t>
                </a:r>
              </a:p>
            </p:txBody>
          </p:sp>
          <p:sp>
            <p:nvSpPr>
              <p:cNvPr id="12" name="Arrow: Curved Down 11">
                <a:extLst>
                  <a:ext uri="{FF2B5EF4-FFF2-40B4-BE49-F238E27FC236}">
                    <a16:creationId xmlns:a16="http://schemas.microsoft.com/office/drawing/2014/main" id="{DDA9B785-C514-8217-751C-B517645E5324}"/>
                  </a:ext>
                </a:extLst>
              </p:cNvPr>
              <p:cNvSpPr/>
              <p:nvPr/>
            </p:nvSpPr>
            <p:spPr>
              <a:xfrm rot="18584387">
                <a:off x="3045460" y="2647585"/>
                <a:ext cx="1360098" cy="560045"/>
              </a:xfrm>
              <a:prstGeom prst="curvedDown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62DFB6-615B-E5B2-09A1-1E6D299D38C8}"/>
                  </a:ext>
                </a:extLst>
              </p:cNvPr>
              <p:cNvSpPr txBox="1"/>
              <p:nvPr/>
            </p:nvSpPr>
            <p:spPr>
              <a:xfrm>
                <a:off x="2722993" y="2817984"/>
                <a:ext cx="1926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Wave propagation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E1638C-1BCC-2A9B-2409-D8E426CC6E6B}"/>
                </a:ext>
              </a:extLst>
            </p:cNvPr>
            <p:cNvGrpSpPr/>
            <p:nvPr/>
          </p:nvGrpSpPr>
          <p:grpSpPr>
            <a:xfrm>
              <a:off x="7214293" y="5218547"/>
              <a:ext cx="1281442" cy="776794"/>
              <a:chOff x="7214293" y="5218547"/>
              <a:chExt cx="1281442" cy="77679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B6C4BD-C5CA-0245-4588-EF0BA4314462}"/>
                  </a:ext>
                </a:extLst>
              </p:cNvPr>
              <p:cNvSpPr txBox="1"/>
              <p:nvPr/>
            </p:nvSpPr>
            <p:spPr>
              <a:xfrm>
                <a:off x="7214293" y="5626009"/>
                <a:ext cx="695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533CBF-367E-8ECC-E899-D667A7983142}"/>
                  </a:ext>
                </a:extLst>
              </p:cNvPr>
              <p:cNvSpPr txBox="1"/>
              <p:nvPr/>
            </p:nvSpPr>
            <p:spPr>
              <a:xfrm>
                <a:off x="7800446" y="5218547"/>
                <a:ext cx="695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Z2</a:t>
                </a:r>
              </a:p>
            </p:txBody>
          </p:sp>
        </p:grp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E21D787-71C5-E0CE-7D2C-7B80624F1BD2}"/>
              </a:ext>
            </a:extLst>
          </p:cNvPr>
          <p:cNvSpPr txBox="1">
            <a:spLocks/>
          </p:cNvSpPr>
          <p:nvPr/>
        </p:nvSpPr>
        <p:spPr>
          <a:xfrm>
            <a:off x="770373" y="4304785"/>
            <a:ext cx="7221950" cy="2297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propagated field is compared with the actual measured field and updated based on a factor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the difference from measured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244126A-6540-31EC-0D3C-D266937A9808}"/>
              </a:ext>
            </a:extLst>
          </p:cNvPr>
          <p:cNvSpPr txBox="1">
            <a:spLocks/>
          </p:cNvSpPr>
          <p:nvPr/>
        </p:nvSpPr>
        <p:spPr>
          <a:xfrm>
            <a:off x="838200" y="5811271"/>
            <a:ext cx="10515600" cy="11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process is repeated until the phase is iteratively converged upon when the propagated field matches the measured</a:t>
            </a:r>
          </a:p>
        </p:txBody>
      </p:sp>
    </p:spTree>
    <p:extLst>
      <p:ext uri="{BB962C8B-B14F-4D97-AF65-F5344CB8AC3E}">
        <p14:creationId xmlns:p14="http://schemas.microsoft.com/office/powerpoint/2010/main" val="158356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Problems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81043-DD38-90A9-4C6F-91FCC5F0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189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retrieval requiring multiple images and exact knowledge of them is impractical for nonscientific endeavors and gathering can be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time consuming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project aimed to use machine learning to train a neural network to be able to take as input an out of focus with twin image hologram and output the predicted phase and corresponding twin image removed, noise free hologram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Neural Networks essentially take input, put it through many parameters, and outputs something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Reinforcement Learning rewards parameters with output   similar to desired and punished those resulting in bad output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72E8612-29A1-92BA-D6BD-2B661DC36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45" y="5144655"/>
            <a:ext cx="1185668" cy="15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210C-E0BD-2F30-3FC3-EA2B156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07EA77A-4E34-C9FE-F710-D459D4C3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45" y="5144655"/>
            <a:ext cx="1185668" cy="158286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0913C9-6881-780D-3A4F-49A764EB9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MATLab</a:t>
            </a:r>
            <a:r>
              <a:rPr lang="en-US" dirty="0"/>
              <a:t> and its deep learning toolbox for phase retrieval and machine learning we created a neural network with proof of concept for our end goal</a:t>
            </a:r>
          </a:p>
          <a:p>
            <a:endParaRPr lang="en-US" dirty="0"/>
          </a:p>
          <a:p>
            <a:r>
              <a:rPr lang="en-US" dirty="0"/>
              <a:t>Synthetic data was used to train the network using manual propagation to create the twin image out of focus input required</a:t>
            </a:r>
          </a:p>
          <a:p>
            <a:endParaRPr lang="en-US" dirty="0"/>
          </a:p>
          <a:p>
            <a:r>
              <a:rPr lang="en-US" dirty="0"/>
              <a:t>Different techniques and more data can be used to optimize results</a:t>
            </a:r>
          </a:p>
        </p:txBody>
      </p:sp>
    </p:spTree>
    <p:extLst>
      <p:ext uri="{BB962C8B-B14F-4D97-AF65-F5344CB8AC3E}">
        <p14:creationId xmlns:p14="http://schemas.microsoft.com/office/powerpoint/2010/main" val="4307975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2881</TotalTime>
  <Words>755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 Gothic</vt:lpstr>
      <vt:lpstr>Wingdings 3</vt:lpstr>
      <vt:lpstr>Office Theme</vt:lpstr>
      <vt:lpstr>Ion</vt:lpstr>
      <vt:lpstr>Twin Image Removal in Holography Via Machine Learning</vt:lpstr>
      <vt:lpstr>What is holography?</vt:lpstr>
      <vt:lpstr>In Line Hologram capture</vt:lpstr>
      <vt:lpstr>Hologram Example</vt:lpstr>
      <vt:lpstr>Amplitude and Phase</vt:lpstr>
      <vt:lpstr>Phase Retrieval</vt:lpstr>
      <vt:lpstr>Phase Retrieval in Action</vt:lpstr>
      <vt:lpstr>Problems and Solutions</vt:lpstr>
      <vt:lpstr>Results</vt:lpstr>
      <vt:lpstr>Results</vt:lpstr>
      <vt:lpstr>Results</vt:lpstr>
      <vt:lpstr>Results</vt:lpstr>
      <vt:lpstr>Results</vt:lpstr>
      <vt:lpstr>Future Goals</vt:lpstr>
      <vt:lpstr>Acknowledgements</vt:lpstr>
      <vt:lpstr>Thank You</vt:lpstr>
      <vt:lpstr>Other Future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 Image Removal in Holography Via Machine Learning</dc:title>
  <dc:creator>Marshall Hammond</dc:creator>
  <cp:lastModifiedBy>Coe, Michelle A - (macoe)</cp:lastModifiedBy>
  <cp:revision>3</cp:revision>
  <dcterms:created xsi:type="dcterms:W3CDTF">2023-04-05T07:00:51Z</dcterms:created>
  <dcterms:modified xsi:type="dcterms:W3CDTF">2023-04-14T21:21:47Z</dcterms:modified>
</cp:coreProperties>
</file>